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96" r:id="rId3"/>
  </p:sldMasterIdLst>
  <p:notesMasterIdLst>
    <p:notesMasterId r:id="rId18"/>
  </p:notesMasterIdLst>
  <p:handoutMasterIdLst>
    <p:handoutMasterId r:id="rId19"/>
  </p:handoutMasterIdLst>
  <p:sldIdLst>
    <p:sldId id="258" r:id="rId4"/>
    <p:sldId id="257" r:id="rId5"/>
    <p:sldId id="276" r:id="rId6"/>
    <p:sldId id="261" r:id="rId7"/>
    <p:sldId id="265" r:id="rId8"/>
    <p:sldId id="263" r:id="rId9"/>
    <p:sldId id="267" r:id="rId10"/>
    <p:sldId id="266" r:id="rId11"/>
    <p:sldId id="268" r:id="rId12"/>
    <p:sldId id="269" r:id="rId13"/>
    <p:sldId id="270" r:id="rId14"/>
    <p:sldId id="271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748"/>
  </p:normalViewPr>
  <p:slideViewPr>
    <p:cSldViewPr snapToGrid="0" snapToObjects="1">
      <p:cViewPr varScale="1">
        <p:scale>
          <a:sx n="117" d="100"/>
          <a:sy n="117" d="100"/>
        </p:scale>
        <p:origin x="26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4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0215F9-FF1C-124E-8CA2-889420ADE3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2C550-E4C6-7845-8B52-A9C14276BF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1CAEF-52B4-F54C-8556-090951826EB3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7026B-36A3-DC4B-86A1-634AE1E658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35DD-AC7B-304E-BAEF-7804B0BCB5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EA099-0F0E-0F44-97B0-C1DE0EB2E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0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AB5DB-731B-2D4B-8414-D58898E8ACF7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8696E-C55F-6548-84E1-189E16900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5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39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83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1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fee:</a:t>
            </a:r>
          </a:p>
          <a:p>
            <a:r>
              <a:rPr lang="en-US" dirty="0"/>
              <a:t>https://</a:t>
            </a:r>
            <a:r>
              <a:rPr lang="en-US" dirty="0" err="1"/>
              <a:t>help.lendingclub.com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-us/articles/216118467-How-is-the-service-fee-collected-#:~:text=LendingClub%20charges%20an%20investor%20service,more%20or%20less%20than%201%25.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www.bankrate.com</a:t>
            </a:r>
            <a:r>
              <a:rPr lang="en-US" dirty="0"/>
              <a:t>/loans/personal-loans/reviews/lending-club/</a:t>
            </a:r>
          </a:p>
          <a:p>
            <a:endParaRPr lang="en-US" dirty="0"/>
          </a:p>
          <a:p>
            <a:r>
              <a:rPr lang="en-US" dirty="0"/>
              <a:t>Loan Status:</a:t>
            </a:r>
          </a:p>
          <a:p>
            <a:r>
              <a:rPr lang="en-US" dirty="0"/>
              <a:t>https://</a:t>
            </a:r>
            <a:r>
              <a:rPr lang="en-US" dirty="0" err="1"/>
              <a:t>help.lendingclub.com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-us/articles/216109367-What-do-the-different-Note-statuses-mean-#:~:text=Charged%20Off%3A%20Loan%20for%20which,deducted%20from%20the%20account%20balance.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0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3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2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41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07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696E-C55F-6548-84E1-189E169007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30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47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365758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41" y="779592"/>
            <a:ext cx="3141896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41" y="3043051"/>
            <a:ext cx="3141896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4DDE2ACD-D87F-594E-BBDC-21B2DFCCE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41" y="170583"/>
            <a:ext cx="2159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7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314189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35" y="779592"/>
            <a:ext cx="2703443" cy="2093975"/>
          </a:xfr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035" y="3043051"/>
            <a:ext cx="2703443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0834597B-8FD0-0C43-9EF8-8741E7B522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41" y="178308"/>
            <a:ext cx="2159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60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5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95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5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82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1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91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9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9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68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53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71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955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965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4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40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84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58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238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40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6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6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8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1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2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8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532A7CF5-8C0D-4344-BEFD-F6F5913E1B6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44500" y="349551"/>
            <a:ext cx="2159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6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08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F3A7625A-35F0-4733-A688-04DD9A47A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317002"/>
            <a:ext cx="12191980" cy="685798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65A77C3-F332-214B-BEF0-CF4991EF5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3102"/>
            <a:ext cx="9144000" cy="852894"/>
          </a:xfrm>
        </p:spPr>
        <p:txBody>
          <a:bodyPr anchor="b">
            <a:normAutofit fontScale="92500" lnSpcReduction="10000"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Loan Default Prediction</a:t>
            </a:r>
          </a:p>
          <a:p>
            <a:r>
              <a:rPr lang="en-US" sz="2200" dirty="0">
                <a:solidFill>
                  <a:srgbClr val="FFFFFF"/>
                </a:solidFill>
              </a:rPr>
              <a:t>Presented by Minh Nguyen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9DA85F-F1D4-B649-AAA5-73B46CC586D3}"/>
              </a:ext>
            </a:extLst>
          </p:cNvPr>
          <p:cNvCxnSpPr>
            <a:cxnSpLocks/>
          </p:cNvCxnSpPr>
          <p:nvPr/>
        </p:nvCxnSpPr>
        <p:spPr>
          <a:xfrm>
            <a:off x="1658112" y="2893102"/>
            <a:ext cx="63586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9B78AA3-4AD5-294B-B132-E7E3C28DF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608" y="1603996"/>
            <a:ext cx="6358620" cy="12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3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A9C9-BF4B-0146-8E73-FD759BAD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Analysis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79CDF933-388E-0A46-9794-718E77E41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7025" y="129675"/>
            <a:ext cx="8940931" cy="61783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FD9C7-2E3B-A541-A818-3AF5345EB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3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62CA-9225-6B44-9D86-E7BE0837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9C6B0-4E34-A045-8EC0-2438837AA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98B58-8A3E-8E49-9C7A-61B4406DC7FD}"/>
              </a:ext>
            </a:extLst>
          </p:cNvPr>
          <p:cNvSpPr txBox="1"/>
          <p:nvPr/>
        </p:nvSpPr>
        <p:spPr>
          <a:xfrm>
            <a:off x="3498574" y="2442886"/>
            <a:ext cx="16432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Cleaning &amp; 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FB23C-A0FA-0F42-8A19-103BAC076C26}"/>
              </a:ext>
            </a:extLst>
          </p:cNvPr>
          <p:cNvSpPr txBox="1"/>
          <p:nvPr/>
        </p:nvSpPr>
        <p:spPr>
          <a:xfrm>
            <a:off x="5724939" y="2719884"/>
            <a:ext cx="16432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C42F4-0F42-984B-8525-9D9C2BFE94AD}"/>
              </a:ext>
            </a:extLst>
          </p:cNvPr>
          <p:cNvSpPr txBox="1"/>
          <p:nvPr/>
        </p:nvSpPr>
        <p:spPr>
          <a:xfrm>
            <a:off x="7875104" y="2442884"/>
            <a:ext cx="16432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Valuation &amp; Parameter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DD92-EB3B-B24D-843C-3D8BDFD6EB36}"/>
              </a:ext>
            </a:extLst>
          </p:cNvPr>
          <p:cNvSpPr txBox="1"/>
          <p:nvPr/>
        </p:nvSpPr>
        <p:spPr>
          <a:xfrm>
            <a:off x="10025269" y="2719884"/>
            <a:ext cx="1954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Implementation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0FE5DD-031C-1340-A116-220992CC846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141843" y="3043050"/>
            <a:ext cx="5830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C79CFE-C5A1-9D4B-A70C-7B19CAD5505C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7368208" y="3043049"/>
            <a:ext cx="506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D453BA-1BCB-BB4C-A074-586ACB62016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518373" y="3043049"/>
            <a:ext cx="506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85DC0A-7A88-4549-85CB-F4DD15A65774}"/>
              </a:ext>
            </a:extLst>
          </p:cNvPr>
          <p:cNvSpPr txBox="1"/>
          <p:nvPr/>
        </p:nvSpPr>
        <p:spPr>
          <a:xfrm>
            <a:off x="3498573" y="3988904"/>
            <a:ext cx="2014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63539 rows x 83 features</a:t>
            </a:r>
          </a:p>
          <a:p>
            <a:endParaRPr lang="en-AU" dirty="0"/>
          </a:p>
          <a:p>
            <a:r>
              <a:rPr lang="en-AU" dirty="0"/>
              <a:t>Split data into 70% train – 30% test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1542A-F974-6040-8DE9-17FDA680345B}"/>
              </a:ext>
            </a:extLst>
          </p:cNvPr>
          <p:cNvSpPr txBox="1"/>
          <p:nvPr/>
        </p:nvSpPr>
        <p:spPr>
          <a:xfrm>
            <a:off x="5512904" y="203811"/>
            <a:ext cx="2206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Ridge, Logistic Regression, Naïve Bayes, SVM, K-NN, Decision Tree</a:t>
            </a:r>
          </a:p>
          <a:p>
            <a:r>
              <a:rPr lang="en-AU" dirty="0"/>
              <a:t>Random Forest Gradient Boosting</a:t>
            </a:r>
          </a:p>
          <a:p>
            <a:r>
              <a:rPr lang="en-AU" dirty="0"/>
              <a:t>AdaBoost, XGB,</a:t>
            </a:r>
          </a:p>
          <a:p>
            <a:r>
              <a:rPr lang="en-AU" dirty="0"/>
              <a:t>Neural Network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EFC9AB-E72A-A442-A477-A6830A6D964A}"/>
              </a:ext>
            </a:extLst>
          </p:cNvPr>
          <p:cNvSpPr txBox="1"/>
          <p:nvPr/>
        </p:nvSpPr>
        <p:spPr>
          <a:xfrm>
            <a:off x="7719391" y="3966378"/>
            <a:ext cx="270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Select best model</a:t>
            </a:r>
          </a:p>
          <a:p>
            <a:r>
              <a:rPr lang="en-AU" dirty="0"/>
              <a:t>&amp; tuning parameters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09F6E-C4DF-EF4E-AD19-F5353D0C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F22E0-9BAE-FE45-BA65-2DCD9727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65818-B85A-034F-9D83-87972E4E214F}"/>
              </a:ext>
            </a:extLst>
          </p:cNvPr>
          <p:cNvSpPr txBox="1"/>
          <p:nvPr/>
        </p:nvSpPr>
        <p:spPr>
          <a:xfrm>
            <a:off x="3815521" y="5057902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model for investment portfolio: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predicted 0 (18.5%)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1 with (~16/65) error ratio ~ 80% accuracy</a:t>
            </a:r>
          </a:p>
        </p:txBody>
      </p:sp>
      <p:pic>
        <p:nvPicPr>
          <p:cNvPr id="26" name="Content Placeholder 25" descr="Table&#10;&#10;Description automatically generated">
            <a:extLst>
              <a:ext uri="{FF2B5EF4-FFF2-40B4-BE49-F238E27FC236}">
                <a16:creationId xmlns:a16="http://schemas.microsoft.com/office/drawing/2014/main" id="{B38B242B-CE3B-BB4E-BEC2-4E36B7325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8325" y="332045"/>
            <a:ext cx="3695700" cy="36068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B5529-E5FA-D842-AB68-BA8F85CC98AB}"/>
              </a:ext>
            </a:extLst>
          </p:cNvPr>
          <p:cNvSpPr/>
          <p:nvPr/>
        </p:nvSpPr>
        <p:spPr>
          <a:xfrm>
            <a:off x="3289300" y="604042"/>
            <a:ext cx="3898900" cy="2999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Chart, treemap chart&#10;&#10;Description automatically generated">
            <a:extLst>
              <a:ext uri="{FF2B5EF4-FFF2-40B4-BE49-F238E27FC236}">
                <a16:creationId xmlns:a16="http://schemas.microsoft.com/office/drawing/2014/main" id="{4BD357B9-BAFC-EA44-B375-13C963D0B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71" y="218474"/>
            <a:ext cx="4305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Chart, bar chart&#10;&#10;Description automatically generated">
            <a:extLst>
              <a:ext uri="{FF2B5EF4-FFF2-40B4-BE49-F238E27FC236}">
                <a16:creationId xmlns:a16="http://schemas.microsoft.com/office/drawing/2014/main" id="{5AFF4461-D2E9-BF48-A175-BBDA1F8E4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7548" y="3491981"/>
            <a:ext cx="4835148" cy="3381861"/>
          </a:xfr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5E9B1647-C782-D841-B5FD-4D4E0728D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614" y="84644"/>
            <a:ext cx="4835147" cy="3381861"/>
          </a:xfrm>
          <a:prstGeom prst="rect">
            <a:avLst/>
          </a:prstGeom>
        </p:spPr>
      </p:pic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84D43035-CCD5-C34C-AE89-5A33D6CC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613" y="97382"/>
            <a:ext cx="4835147" cy="338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BBC11-1070-3A4A-982D-A8AA4855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Further 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C43DF-5370-6549-818C-8B2D7867D6CF}"/>
              </a:ext>
            </a:extLst>
          </p:cNvPr>
          <p:cNvSpPr txBox="1"/>
          <p:nvPr/>
        </p:nvSpPr>
        <p:spPr>
          <a:xfrm>
            <a:off x="6096000" y="553530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Distribution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6B1CF-75EE-BD4C-861C-6C03BEEAA1FE}"/>
              </a:ext>
            </a:extLst>
          </p:cNvPr>
          <p:cNvSpPr txBox="1"/>
          <p:nvPr/>
        </p:nvSpPr>
        <p:spPr>
          <a:xfrm>
            <a:off x="5905500" y="4207852"/>
            <a:ext cx="2323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</a:t>
            </a:r>
          </a:p>
          <a:p>
            <a:r>
              <a:rPr lang="en-US" dirty="0"/>
              <a:t>with </a:t>
            </a:r>
            <a:r>
              <a:rPr lang="en-US" dirty="0" err="1"/>
              <a:t>GradientBoost</a:t>
            </a:r>
            <a:r>
              <a:rPr lang="en-US" dirty="0"/>
              <a:t> model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E3AF66-A526-7C49-BA6F-6D2B5A571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035" y="2703191"/>
            <a:ext cx="2703443" cy="3404365"/>
          </a:xfrm>
        </p:spPr>
        <p:txBody>
          <a:bodyPr>
            <a:normAutofit/>
          </a:bodyPr>
          <a:lstStyle/>
          <a:p>
            <a:r>
              <a:rPr lang="en-US" dirty="0"/>
              <a:t>Can we use the information provided by LC to investors (before the application is funded) to predict a good loan and reduce the risk of a bad loan?</a:t>
            </a:r>
          </a:p>
          <a:p>
            <a:r>
              <a:rPr lang="en-US" dirty="0"/>
              <a:t>YES! At 80%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940F8-CF1C-5845-8E37-B07DE89DE036}"/>
              </a:ext>
            </a:extLst>
          </p:cNvPr>
          <p:cNvSpPr txBox="1"/>
          <p:nvPr/>
        </p:nvSpPr>
        <p:spPr>
          <a:xfrm>
            <a:off x="8318652" y="671691"/>
            <a:ext cx="362830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~18.5% of application predicted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good loan/total loan ratio from 75% to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certain risks even in the high credit score groups. (Bias information only the borrowers know)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ML Model can reduce the portfolio risk (reduce risk from 25% to 20%)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further improve the result depending on the investment strategy.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8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B711A-8F98-1E4B-9397-E761C553C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901831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751DC-BD9B-BF4D-9692-9B62D86DF51A}"/>
              </a:ext>
            </a:extLst>
          </p:cNvPr>
          <p:cNvSpPr txBox="1"/>
          <p:nvPr/>
        </p:nvSpPr>
        <p:spPr>
          <a:xfrm>
            <a:off x="5231958" y="605896"/>
            <a:ext cx="5923721" cy="564620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Questions?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Supporting Documents: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nguyenkminh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LendingClub.git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C5396-4A87-3040-BC55-2FDC24B2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/>
              <a:t>BIO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12202-9D81-1E44-ADA6-F3DA979BF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Education: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Bachelor of Software Engineering (UTS) (2002 – 2006)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 of Quantitative Finance (UTS) (2007 – 2010)</a:t>
            </a:r>
          </a:p>
          <a:p>
            <a:r>
              <a:rPr lang="en-US" dirty="0"/>
              <a:t>Experience: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Trading Analyst at IMC Pacific 2007- 2014</a:t>
            </a:r>
          </a:p>
          <a:p>
            <a:pPr marL="285750" indent="-285750">
              <a:buFontTx/>
              <a:buChar char="-"/>
            </a:pPr>
            <a:r>
              <a:rPr lang="en-US" dirty="0"/>
              <a:t>Business Owner @ The Garden Café </a:t>
            </a:r>
            <a:r>
              <a:rPr lang="en-US" dirty="0" err="1"/>
              <a:t>Erskineville</a:t>
            </a:r>
            <a:r>
              <a:rPr lang="en-US" dirty="0"/>
              <a:t> (2015 – 2020)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213A9C6-FDB0-0540-A9BE-9BF74196A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952" y="6391367"/>
            <a:ext cx="2159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72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C5396-4A87-3040-BC55-2FDC24B2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12202-9D81-1E44-ADA6-F3DA979BF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Lending Club Overview</a:t>
            </a:r>
          </a:p>
          <a:p>
            <a:r>
              <a:rPr lang="en-US" dirty="0"/>
              <a:t>Business Problem</a:t>
            </a:r>
          </a:p>
          <a:p>
            <a:r>
              <a:rPr lang="en-US" dirty="0"/>
              <a:t>Exploring Data Analysis</a:t>
            </a:r>
          </a:p>
          <a:p>
            <a:r>
              <a:rPr lang="en-US" dirty="0"/>
              <a:t>Project Pipeline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213A9C6-FDB0-0540-A9BE-9BF74196A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952" y="6391367"/>
            <a:ext cx="2159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9FE4BD-EF4E-BF46-954D-02B7EE7430C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920750"/>
            <a:ext cx="3186113" cy="636588"/>
          </a:xfrm>
        </p:spPr>
        <p:txBody>
          <a:bodyPr>
            <a:noAutofit/>
          </a:bodyPr>
          <a:lstStyle/>
          <a:p>
            <a:r>
              <a:rPr lang="en-US" sz="4800" dirty="0"/>
              <a:t>Overview</a:t>
            </a:r>
          </a:p>
        </p:txBody>
      </p:sp>
      <p:pic>
        <p:nvPicPr>
          <p:cNvPr id="11" name="Content Placeholder 10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43D8D44-DD2D-8044-9D99-4EC2F265C0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182563"/>
            <a:ext cx="3186113" cy="63658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9A2211-5A25-EE46-99E2-B98A3C544224}"/>
              </a:ext>
            </a:extLst>
          </p:cNvPr>
          <p:cNvSpPr txBox="1"/>
          <p:nvPr/>
        </p:nvSpPr>
        <p:spPr>
          <a:xfrm>
            <a:off x="4181061" y="493981"/>
            <a:ext cx="3829878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 err="1"/>
              <a:t>LendingClub</a:t>
            </a:r>
            <a:endParaRPr lang="en-AU" dirty="0"/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LendingClub</a:t>
            </a:r>
            <a:r>
              <a:rPr lang="en-AU" dirty="0"/>
              <a:t> is the world's largest peer-to-peer lending platform. </a:t>
            </a: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LC charge an origination fee to borrowers (~3% - 6%) and a service fee to investors (~1%)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Other fees: dishonour fees, late payments 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As of December 31, 2015, the company claims $15.98 billion in loans.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81E8E-5AEE-6744-A420-BD03140D2004}"/>
              </a:ext>
            </a:extLst>
          </p:cNvPr>
          <p:cNvSpPr txBox="1"/>
          <p:nvPr/>
        </p:nvSpPr>
        <p:spPr>
          <a:xfrm>
            <a:off x="175592" y="2274838"/>
            <a:ext cx="382987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Borrowers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Accessible to most borrowers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Personal loans up to $40,000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Business Loans up to $500K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Funds available in </a:t>
            </a:r>
            <a:r>
              <a:rPr lang="en-AU" b="1" dirty="0"/>
              <a:t>as soon as four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Rate ~ </a:t>
            </a:r>
            <a:r>
              <a:rPr lang="en-AU" b="1" dirty="0"/>
              <a:t>8.05% – 35.89%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01E36-E8B6-E340-B7AE-BBFC2DB3134C}"/>
              </a:ext>
            </a:extLst>
          </p:cNvPr>
          <p:cNvSpPr txBox="1"/>
          <p:nvPr/>
        </p:nvSpPr>
        <p:spPr>
          <a:xfrm>
            <a:off x="8186530" y="497414"/>
            <a:ext cx="382987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Investors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Open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Build investment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Investment strategy: risk vs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Leverage high return (</a:t>
            </a:r>
            <a:r>
              <a:rPr lang="en-AU" dirty="0" err="1"/>
              <a:t>i.e</a:t>
            </a:r>
            <a:r>
              <a:rPr lang="en-AU" dirty="0"/>
              <a:t>: borrow at cheaper rate from bank to lend at higher 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61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uiExpand="1" build="allAtOnce" animBg="1"/>
      <p:bldP spid="15" grpId="0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A3D2-9EFD-6B4F-BA64-8C8B09E7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302054AD-3A61-BC4F-80FA-5E4A65A2F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1078" y="695919"/>
            <a:ext cx="9013380" cy="591923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C4839-8EC5-9849-A799-B3A537A48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973D3-7691-2B45-B26E-8F6C49986C5C}"/>
              </a:ext>
            </a:extLst>
          </p:cNvPr>
          <p:cNvSpPr txBox="1"/>
          <p:nvPr/>
        </p:nvSpPr>
        <p:spPr>
          <a:xfrm>
            <a:off x="5202394" y="1432519"/>
            <a:ext cx="698960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Current:</a:t>
            </a:r>
            <a:r>
              <a:rPr lang="en-AU" dirty="0"/>
              <a:t> Loan is up to date on all outstanding payments. 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Fully paid:</a:t>
            </a:r>
            <a:r>
              <a:rPr lang="en-AU" dirty="0"/>
              <a:t> Loan has been fully repaid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In Grace Period: </a:t>
            </a:r>
            <a:r>
              <a:rPr lang="en-AU" dirty="0"/>
              <a:t>Loan is past due but within the 15-day. 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Late (16-30):</a:t>
            </a:r>
            <a:r>
              <a:rPr lang="en-AU" dirty="0"/>
              <a:t> Loan has not been current for 16 to 30 days 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Late (31-120):</a:t>
            </a:r>
            <a:r>
              <a:rPr lang="en-AU" dirty="0"/>
              <a:t> Loan has not been current for 31 to 120 days.  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Default:</a:t>
            </a:r>
            <a:r>
              <a:rPr lang="en-AU" dirty="0"/>
              <a:t> Loan has not been current for 121 days or more. 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Charged Off: </a:t>
            </a:r>
            <a:r>
              <a:rPr lang="en-AU" dirty="0"/>
              <a:t>Loan for which there is no longer a reasonable</a:t>
            </a:r>
            <a:br>
              <a:rPr lang="en-AU" dirty="0"/>
            </a:br>
            <a:r>
              <a:rPr lang="en-AU" dirty="0"/>
              <a:t>expectation of further payments.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6961C-A501-8744-B28A-E0DFC4CC3B19}"/>
              </a:ext>
            </a:extLst>
          </p:cNvPr>
          <p:cNvSpPr/>
          <p:nvPr/>
        </p:nvSpPr>
        <p:spPr>
          <a:xfrm>
            <a:off x="5194852" y="1797050"/>
            <a:ext cx="6832048" cy="584200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6A458-A8CA-BA4C-AC20-B38D2B8C0B9B}"/>
              </a:ext>
            </a:extLst>
          </p:cNvPr>
          <p:cNvSpPr/>
          <p:nvPr/>
        </p:nvSpPr>
        <p:spPr>
          <a:xfrm>
            <a:off x="5194852" y="3510395"/>
            <a:ext cx="6832048" cy="1852382"/>
          </a:xfrm>
          <a:prstGeom prst="rect">
            <a:avLst/>
          </a:prstGeom>
          <a:solidFill>
            <a:srgbClr val="FF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92F5C-2AD3-9C4D-8D03-AB73C4D19998}"/>
              </a:ext>
            </a:extLst>
          </p:cNvPr>
          <p:cNvSpPr txBox="1"/>
          <p:nvPr/>
        </p:nvSpPr>
        <p:spPr>
          <a:xfrm>
            <a:off x="3802276" y="180143"/>
            <a:ext cx="8224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Number of Application Over Loan Status 2018</a:t>
            </a:r>
          </a:p>
        </p:txBody>
      </p:sp>
    </p:spTree>
    <p:extLst>
      <p:ext uri="{BB962C8B-B14F-4D97-AF65-F5344CB8AC3E}">
        <p14:creationId xmlns:p14="http://schemas.microsoft.com/office/powerpoint/2010/main" val="369116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9FE4BD-EF4E-BF46-954D-02B7EE74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37" y="955953"/>
            <a:ext cx="3186600" cy="965612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Problem</a:t>
            </a:r>
          </a:p>
        </p:txBody>
      </p:sp>
      <p:pic>
        <p:nvPicPr>
          <p:cNvPr id="11" name="Content Placeholder 10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43D8D44-DD2D-8044-9D99-4EC2F265C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037" y="181789"/>
            <a:ext cx="3186600" cy="63732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7CF2E8-872A-A341-9F7F-E3310BDBD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Stakeholder: Investors</a:t>
            </a:r>
          </a:p>
          <a:p>
            <a:r>
              <a:rPr lang="en-US" dirty="0"/>
              <a:t>Question: Can we use the information provided by LC to investors (before the application is funded) to predict a good loan and reduce the risk of a bad loan?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9CE43-45A1-9A4D-8E4E-71BC27FC828A}"/>
              </a:ext>
            </a:extLst>
          </p:cNvPr>
          <p:cNvSpPr txBox="1"/>
          <p:nvPr/>
        </p:nvSpPr>
        <p:spPr>
          <a:xfrm>
            <a:off x="3949148" y="357444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Remove: [Current, </a:t>
            </a:r>
            <a:r>
              <a:rPr lang="en-AU" dirty="0"/>
              <a:t> </a:t>
            </a:r>
            <a:r>
              <a:rPr lang="en-AU" b="1" dirty="0"/>
              <a:t>In Grace Period, Late (16-30)]</a:t>
            </a:r>
          </a:p>
          <a:p>
            <a:r>
              <a:rPr lang="en-AU" b="1" dirty="0"/>
              <a:t>Classify loans into:</a:t>
            </a:r>
          </a:p>
          <a:p>
            <a:r>
              <a:rPr lang="en-AU" b="1" dirty="0"/>
              <a:t>	Good Loan: [Fully paid]</a:t>
            </a:r>
          </a:p>
          <a:p>
            <a:r>
              <a:rPr lang="en-AU" b="1" dirty="0"/>
              <a:t>	Bad Loan: [Late (31-120), Default, Charged Off]</a:t>
            </a:r>
            <a:endParaRPr lang="en-US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B445C2D8-28E1-2F4E-AF07-5726E6DA8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938" y="2458095"/>
            <a:ext cx="4100146" cy="3345070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21120608-B5B8-CC4A-B7CC-66E42C1BE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934" y="2458095"/>
            <a:ext cx="4055108" cy="3345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00FFEA-2617-B146-9A89-0A3E7A0CC360}"/>
              </a:ext>
            </a:extLst>
          </p:cNvPr>
          <p:cNvSpPr txBox="1"/>
          <p:nvPr/>
        </p:nvSpPr>
        <p:spPr>
          <a:xfrm>
            <a:off x="3949148" y="1775358"/>
            <a:ext cx="272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applications </a:t>
            </a:r>
          </a:p>
          <a:p>
            <a:r>
              <a:rPr lang="en-US" dirty="0"/>
              <a:t>per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7C8BFC-0E25-E748-87B7-9DDFF22D2370}"/>
              </a:ext>
            </a:extLst>
          </p:cNvPr>
          <p:cNvSpPr txBox="1"/>
          <p:nvPr/>
        </p:nvSpPr>
        <p:spPr>
          <a:xfrm>
            <a:off x="9196214" y="1795453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$ value </a:t>
            </a:r>
          </a:p>
          <a:p>
            <a:r>
              <a:rPr lang="en-US" dirty="0"/>
              <a:t>per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038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456-54D6-5A40-ADCF-F3C94E22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9BC4A-B29E-E04F-9E51-85FDABA3A734}"/>
              </a:ext>
            </a:extLst>
          </p:cNvPr>
          <p:cNvSpPr txBox="1"/>
          <p:nvPr/>
        </p:nvSpPr>
        <p:spPr>
          <a:xfrm>
            <a:off x="3511826" y="260895"/>
            <a:ext cx="33793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Historical data since 2007: </a:t>
            </a:r>
            <a:br>
              <a:rPr lang="en-US" dirty="0"/>
            </a:br>
            <a:r>
              <a:rPr lang="en-US" dirty="0"/>
              <a:t>2.5Gb+ memory of records, </a:t>
            </a:r>
            <a:r>
              <a:rPr lang="en-AU" dirty="0"/>
              <a:t>2m+ rows</a:t>
            </a:r>
            <a:r>
              <a:rPr lang="en-US" dirty="0"/>
              <a:t> x 149 features</a:t>
            </a:r>
            <a:br>
              <a:rPr lang="en-AU" dirty="0"/>
            </a:br>
            <a:endParaRPr lang="en-AU" dirty="0"/>
          </a:p>
          <a:p>
            <a:pPr marL="285750" indent="-285750">
              <a:buFontTx/>
              <a:buChar char="-"/>
            </a:pPr>
            <a:r>
              <a:rPr lang="en-US" dirty="0"/>
              <a:t>Most recent data 2018:</a:t>
            </a:r>
            <a:br>
              <a:rPr lang="en-US" dirty="0"/>
            </a:br>
            <a:r>
              <a:rPr lang="en-AU" dirty="0"/>
              <a:t>570.5Mb+ memory of records, 495,242 Rows x 149 features</a:t>
            </a:r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Many features only available after the loan is accepted and funded (payment update, late fees, etc..)</a:t>
            </a:r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After clean data and feature engineering, we have 83 relevant features</a:t>
            </a:r>
          </a:p>
          <a:p>
            <a:pPr marL="285750" indent="-285750">
              <a:buFontTx/>
              <a:buChar char="-"/>
            </a:pP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0AB3A-E91D-2D43-9455-7BCEA444278F}"/>
              </a:ext>
            </a:extLst>
          </p:cNvPr>
          <p:cNvSpPr txBox="1"/>
          <p:nvPr/>
        </p:nvSpPr>
        <p:spPr>
          <a:xfrm>
            <a:off x="8229600" y="694774"/>
            <a:ext cx="321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10 correlated features to</a:t>
            </a:r>
            <a:br>
              <a:rPr lang="en-US" dirty="0"/>
            </a:br>
            <a:r>
              <a:rPr lang="en-US" dirty="0"/>
              <a:t> the loan status </a:t>
            </a:r>
          </a:p>
        </p:txBody>
      </p:sp>
      <p:pic>
        <p:nvPicPr>
          <p:cNvPr id="16" name="Content Placeholder 15" descr="Chart&#10;&#10;Description automatically generated with low confidence">
            <a:extLst>
              <a:ext uri="{FF2B5EF4-FFF2-40B4-BE49-F238E27FC236}">
                <a16:creationId xmlns:a16="http://schemas.microsoft.com/office/drawing/2014/main" id="{D12F383E-FCBE-F34B-B980-AA2407C2A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1130" y="1375940"/>
            <a:ext cx="4979783" cy="46007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C192A5-09E2-8145-A391-411ABF23B290}"/>
              </a:ext>
            </a:extLst>
          </p:cNvPr>
          <p:cNvSpPr txBox="1"/>
          <p:nvPr/>
        </p:nvSpPr>
        <p:spPr>
          <a:xfrm>
            <a:off x="3564685" y="5840060"/>
            <a:ext cx="567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Subgrade: </a:t>
            </a:r>
            <a:r>
              <a:rPr lang="en-US" dirty="0"/>
              <a:t>rating assigned by LC based on credit history check and borrower provided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05337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47A4-1BDF-B44E-B319-7C6DD9B0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Analysis</a:t>
            </a:r>
          </a:p>
        </p:txBody>
      </p:sp>
      <p:pic>
        <p:nvPicPr>
          <p:cNvPr id="6" name="Content Placeholder 5" descr="Chart, bar chart, histogram&#10;&#10;Description automatically generated">
            <a:extLst>
              <a:ext uri="{FF2B5EF4-FFF2-40B4-BE49-F238E27FC236}">
                <a16:creationId xmlns:a16="http://schemas.microsoft.com/office/drawing/2014/main" id="{F2006696-3B8A-6344-92B4-D29456A7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8224" y="955531"/>
            <a:ext cx="8095099" cy="55722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FC25A-1DBF-9146-ABA2-CB0F7C158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DC1BC-453E-F54F-ACB1-B1C5FF40F6B0}"/>
              </a:ext>
            </a:extLst>
          </p:cNvPr>
          <p:cNvSpPr txBox="1"/>
          <p:nvPr/>
        </p:nvSpPr>
        <p:spPr>
          <a:xfrm>
            <a:off x="6096000" y="495300"/>
            <a:ext cx="338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Loan distribution over grading</a:t>
            </a:r>
          </a:p>
        </p:txBody>
      </p:sp>
    </p:spTree>
    <p:extLst>
      <p:ext uri="{BB962C8B-B14F-4D97-AF65-F5344CB8AC3E}">
        <p14:creationId xmlns:p14="http://schemas.microsoft.com/office/powerpoint/2010/main" val="226985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6F99-9FC5-A64E-A7F5-9B660336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Analysis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19AF9F0-8208-F147-99F9-DAEC9710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2070" y="164254"/>
            <a:ext cx="8676203" cy="643532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FFE77-B5EF-3B49-91B0-ED0051601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2986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1B2830"/>
      </a:dk2>
      <a:lt2>
        <a:srgbClr val="F3F2F0"/>
      </a:lt2>
      <a:accent1>
        <a:srgbClr val="205BCC"/>
      </a:accent1>
      <a:accent2>
        <a:srgbClr val="31B1D9"/>
      </a:accent2>
      <a:accent3>
        <a:srgbClr val="4236DF"/>
      </a:accent3>
      <a:accent4>
        <a:srgbClr val="CC3620"/>
      </a:accent4>
      <a:accent5>
        <a:srgbClr val="DE9032"/>
      </a:accent5>
      <a:accent6>
        <a:srgbClr val="B7B11D"/>
      </a:accent6>
      <a:hlink>
        <a:srgbClr val="AB8439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2_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ysClr val="windowText" lastClr="000000"/>
    </a:dk1>
    <a:lt1>
      <a:sysClr val="window" lastClr="FFFFFF"/>
    </a:lt1>
    <a:dk2>
      <a:srgbClr val="344068"/>
    </a:dk2>
    <a:lt2>
      <a:srgbClr val="D9E0E6"/>
    </a:lt2>
    <a:accent1>
      <a:srgbClr val="1CADE4"/>
    </a:accent1>
    <a:accent2>
      <a:srgbClr val="2683C6"/>
    </a:accent2>
    <a:accent3>
      <a:srgbClr val="28C4CC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Retrospect">
    <a:dk1>
      <a:sysClr val="windowText" lastClr="000000"/>
    </a:dk1>
    <a:lt1>
      <a:sysClr val="window" lastClr="FFFFFF"/>
    </a:lt1>
    <a:dk2>
      <a:srgbClr val="344068"/>
    </a:dk2>
    <a:lt2>
      <a:srgbClr val="D9E0E6"/>
    </a:lt2>
    <a:accent1>
      <a:srgbClr val="1CADE4"/>
    </a:accent1>
    <a:accent2>
      <a:srgbClr val="2683C6"/>
    </a:accent2>
    <a:accent3>
      <a:srgbClr val="28C4CC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831</Words>
  <Application>Microsoft Macintosh PowerPoint</Application>
  <PresentationFormat>Widescreen</PresentationFormat>
  <Paragraphs>135</Paragraphs>
  <Slides>14</Slides>
  <Notes>11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Avenir Next LT Pro</vt:lpstr>
      <vt:lpstr>Avenir Next LT Pro Light</vt:lpstr>
      <vt:lpstr>Calibri</vt:lpstr>
      <vt:lpstr>Neue Haas Grotesk Text Pro</vt:lpstr>
      <vt:lpstr>AccentBoxVTI</vt:lpstr>
      <vt:lpstr>RetrospectVTI</vt:lpstr>
      <vt:lpstr>2_RetrospectVTI</vt:lpstr>
      <vt:lpstr>PowerPoint Presentation</vt:lpstr>
      <vt:lpstr>BIO</vt:lpstr>
      <vt:lpstr>Agenda</vt:lpstr>
      <vt:lpstr>Overview</vt:lpstr>
      <vt:lpstr>Business Problem</vt:lpstr>
      <vt:lpstr>Business Problem</vt:lpstr>
      <vt:lpstr>Exploring Data Analysis</vt:lpstr>
      <vt:lpstr>Exploring Data Analysis</vt:lpstr>
      <vt:lpstr>Exploring Data Analysis</vt:lpstr>
      <vt:lpstr>Exploring Data Analysis</vt:lpstr>
      <vt:lpstr>Project Pipeline</vt:lpstr>
      <vt:lpstr>Model Valuation</vt:lpstr>
      <vt:lpstr>Conclusion &amp; Further works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Nguyen</dc:creator>
  <cp:lastModifiedBy>Minh Nguyen</cp:lastModifiedBy>
  <cp:revision>18</cp:revision>
  <dcterms:created xsi:type="dcterms:W3CDTF">2021-03-11T09:43:49Z</dcterms:created>
  <dcterms:modified xsi:type="dcterms:W3CDTF">2021-03-12T02:51:27Z</dcterms:modified>
</cp:coreProperties>
</file>